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5" r:id="rId1"/>
  </p:sldMasterIdLst>
  <p:notesMasterIdLst>
    <p:notesMasterId r:id="rId22"/>
  </p:notesMasterIdLst>
  <p:sldIdLst>
    <p:sldId id="256" r:id="rId2"/>
    <p:sldId id="257" r:id="rId3"/>
    <p:sldId id="263" r:id="rId4"/>
    <p:sldId id="258" r:id="rId5"/>
    <p:sldId id="259" r:id="rId6"/>
    <p:sldId id="262" r:id="rId7"/>
    <p:sldId id="273" r:id="rId8"/>
    <p:sldId id="276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  <p:sldId id="274" r:id="rId19"/>
    <p:sldId id="275" r:id="rId20"/>
    <p:sldId id="26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8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1B993-5530-49A5-A4B8-6270C072CF58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8F281-CE20-4A1A-AA13-B3CBA9C771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64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Un</a:t>
            </a:r>
            <a:r>
              <a:rPr lang="es-AR" baseline="0" dirty="0" smtClean="0"/>
              <a:t> hecho curioso es que en la Plaza Seca, al momento de su fundación, se la utilizó para hacer corridas de toros.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8F281-CE20-4A1A-AA13-B3CBA9C7715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46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En</a:t>
            </a:r>
            <a:r>
              <a:rPr lang="es-AR" baseline="0" dirty="0" smtClean="0"/>
              <a:t> el lugar de la Basílica se había fundado antes la primer parroquia de la ciudad en 1731.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8F281-CE20-4A1A-AA13-B3CBA9C7715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79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5038" y="1358295"/>
            <a:ext cx="8825658" cy="1172655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5038" y="3094321"/>
            <a:ext cx="8825658" cy="1195777"/>
          </a:xfrm>
        </p:spPr>
        <p:txBody>
          <a:bodyPr anchor="t"/>
          <a:lstStyle>
            <a:lvl1pPr marL="0" indent="0" algn="ctr">
              <a:buNone/>
              <a:defRPr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Subtítulo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65039" y="5462754"/>
            <a:ext cx="8825658" cy="611188"/>
          </a:xfr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s-AR" dirty="0" smtClean="0"/>
              <a:t>Autor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96948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8" name="Botón de acción: Comienzo 17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Botón de acción: Final 18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37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70" y="5130215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8" name="Marcador de contenido 17"/>
          <p:cNvSpPr>
            <a:spLocks noGrp="1"/>
          </p:cNvSpPr>
          <p:nvPr>
            <p:ph sz="quarter" idx="13"/>
          </p:nvPr>
        </p:nvSpPr>
        <p:spPr>
          <a:xfrm>
            <a:off x="856368" y="414432"/>
            <a:ext cx="4124774" cy="35452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21" name="Marcador de contenido 17"/>
          <p:cNvSpPr>
            <a:spLocks noGrp="1"/>
          </p:cNvSpPr>
          <p:nvPr>
            <p:ph sz="quarter" idx="14"/>
          </p:nvPr>
        </p:nvSpPr>
        <p:spPr>
          <a:xfrm>
            <a:off x="5772872" y="414432"/>
            <a:ext cx="4124774" cy="35452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22" name="Botón de acción: Comienzo 21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Botón de acción: Final 22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762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Botón de acción: Comienzo 16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Botón de acción: Final 17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164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Botón de acción: Comienzo 20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Botón de acción: Final 21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3785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Botón de acción: Comienzo 16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Botón de acción: Final 17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488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348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67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954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Botón de acción: Comienzo 20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Botón de acción: Final 21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45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15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5" y="2286000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Marcador de contenido 19"/>
          <p:cNvSpPr>
            <a:spLocks noGrp="1"/>
          </p:cNvSpPr>
          <p:nvPr>
            <p:ph sz="quarter" idx="13"/>
          </p:nvPr>
        </p:nvSpPr>
        <p:spPr>
          <a:xfrm>
            <a:off x="7186646" y="1613694"/>
            <a:ext cx="4352925" cy="363061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21" name="Botón de acción: Comienzo 20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Botón de acción: Final 21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57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279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125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46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Botón de acción: Comienzo 6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Botón de acción: Final 7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5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Botón de acción: Comienzo 18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otón de acción: Final 19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76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Botón de acción: Comienzo 18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otón de acción: Final 19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39D5E9-A635-4263-B467-BF9CB9F666C4}" type="datetimeFigureOut">
              <a:rPr lang="es-ES" smtClean="0"/>
              <a:t>07/11/2017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340D091-A14E-44ED-8DBD-6FD8D1AC36F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Botón de acción: Comienzo 6">
            <a:hlinkClick r:id="" action="ppaction://hlinkshowjump?jump=firstslide" highlightClick="1"/>
          </p:cNvPr>
          <p:cNvSpPr/>
          <p:nvPr userDrawn="1"/>
        </p:nvSpPr>
        <p:spPr>
          <a:xfrm>
            <a:off x="536955" y="5578155"/>
            <a:ext cx="1102659" cy="801414"/>
          </a:xfrm>
          <a:prstGeom prst="actionButtonBeginning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Botón de acción: Final 7">
            <a:hlinkClick r:id="" action="ppaction://hlinkshowjump?jump=lastslide" highlightClick="1"/>
          </p:cNvPr>
          <p:cNvSpPr/>
          <p:nvPr userDrawn="1"/>
        </p:nvSpPr>
        <p:spPr>
          <a:xfrm>
            <a:off x="10534366" y="5599639"/>
            <a:ext cx="1101600" cy="802800"/>
          </a:xfrm>
          <a:prstGeom prst="actionButtonEn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980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93" r:id="rId11"/>
    <p:sldLayoutId id="2147484286" r:id="rId12"/>
    <p:sldLayoutId id="2147484287" r:id="rId13"/>
    <p:sldLayoutId id="2147484288" r:id="rId14"/>
    <p:sldLayoutId id="2147484289" r:id="rId15"/>
    <p:sldLayoutId id="2147484290" r:id="rId16"/>
    <p:sldLayoutId id="2147484291" r:id="rId17"/>
    <p:sldLayoutId id="214748429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ario.gov.ar/" TargetMode="External"/><Relationship Id="rId2" Type="http://schemas.openxmlformats.org/officeDocument/2006/relationships/hyperlink" Target="http://www.cordobaturismo.gov.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wikipedia.org/" TargetMode="External"/><Relationship Id="rId4" Type="http://schemas.openxmlformats.org/officeDocument/2006/relationships/hyperlink" Target="http://www.tucumanturismo.gob.a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TURISMO AVENTURA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mtClean="0"/>
              <a:t>SOMOS UNA EMPRESA DE VIAJE CON CASI DOS DÉCADAS EN EL MERCADO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smtClean="0"/>
              <a:t>Presentación diseñada por: Santiago Tamashiro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1718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4953" y="649224"/>
            <a:ext cx="2793159" cy="1597152"/>
          </a:xfrm>
        </p:spPr>
        <p:txBody>
          <a:bodyPr/>
          <a:lstStyle/>
          <a:p>
            <a:r>
              <a:rPr lang="es-AR" dirty="0" smtClean="0"/>
              <a:t>Monumento a la Bandera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Está asentado en </a:t>
            </a:r>
            <a:r>
              <a:rPr lang="es-AR" dirty="0"/>
              <a:t>el Parque Nacional a la Bandera, a orillas del río Paraná</a:t>
            </a:r>
            <a:r>
              <a:rPr lang="es-AR" dirty="0" smtClean="0"/>
              <a:t>.</a:t>
            </a:r>
          </a:p>
          <a:p>
            <a:r>
              <a:rPr lang="es-AR" dirty="0" smtClean="0"/>
              <a:t>El monumento honra el hecho que fue allí donde fue izada por primera vez la bandera nacional.</a:t>
            </a:r>
          </a:p>
          <a:p>
            <a:r>
              <a:rPr lang="es-AR" dirty="0" smtClean="0"/>
              <a:t>Está compuesta por la Torre Central, el Propileo y el Patio Cívico.</a:t>
            </a:r>
          </a:p>
          <a:p>
            <a:r>
              <a:rPr lang="es-AR" dirty="0"/>
              <a:t>Fue finalizada en 1957, obra del arquitecto Á</a:t>
            </a:r>
            <a:r>
              <a:rPr lang="es-AR" dirty="0" smtClean="0"/>
              <a:t>ngel </a:t>
            </a:r>
            <a:r>
              <a:rPr lang="es-AR" dirty="0"/>
              <a:t>Guido.</a:t>
            </a:r>
          </a:p>
          <a:p>
            <a:endParaRPr lang="es-AR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7" y="2757713"/>
            <a:ext cx="3385903" cy="25394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976475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4953" y="649224"/>
            <a:ext cx="2793159" cy="1597152"/>
          </a:xfrm>
        </p:spPr>
        <p:txBody>
          <a:bodyPr/>
          <a:lstStyle/>
          <a:p>
            <a:r>
              <a:rPr lang="es-AR" dirty="0" smtClean="0"/>
              <a:t>Parque de la Independencia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Está ubicada en la intersección entre </a:t>
            </a:r>
            <a:r>
              <a:rPr lang="es-AR" dirty="0" err="1" smtClean="0"/>
              <a:t>Bv</a:t>
            </a:r>
            <a:r>
              <a:rPr lang="es-AR" dirty="0" smtClean="0"/>
              <a:t>. </a:t>
            </a:r>
            <a:r>
              <a:rPr lang="es-AR" dirty="0" err="1" smtClean="0"/>
              <a:t>Oroño</a:t>
            </a:r>
            <a:r>
              <a:rPr lang="es-AR" dirty="0" smtClean="0"/>
              <a:t> y Av. Pellegrini.</a:t>
            </a:r>
          </a:p>
          <a:p>
            <a:r>
              <a:rPr lang="es-AR" dirty="0"/>
              <a:t>La construcción finalizó </a:t>
            </a:r>
            <a:r>
              <a:rPr lang="es-AR" dirty="0" smtClean="0"/>
              <a:t>en 1915.</a:t>
            </a:r>
          </a:p>
          <a:p>
            <a:r>
              <a:rPr lang="es-AR" dirty="0" smtClean="0"/>
              <a:t>En 1942 se le agregó un Jardín Francés.</a:t>
            </a:r>
            <a:endParaRPr lang="es-AR" dirty="0"/>
          </a:p>
          <a:p>
            <a:endParaRPr lang="es-AR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7" y="2759252"/>
            <a:ext cx="3385903" cy="25363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92703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4953" y="649224"/>
            <a:ext cx="3039676" cy="1597152"/>
          </a:xfrm>
        </p:spPr>
        <p:txBody>
          <a:bodyPr/>
          <a:lstStyle/>
          <a:p>
            <a:r>
              <a:rPr lang="es-ES" dirty="0"/>
              <a:t>Basílica catedral de Nuestra Señora del Rosario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Se encuentra localizada en la calle Buenos Aires al 789.</a:t>
            </a:r>
          </a:p>
          <a:p>
            <a:r>
              <a:rPr lang="es-AR" dirty="0" smtClean="0"/>
              <a:t>Está dedicada a la Virgen del Rosario.</a:t>
            </a:r>
          </a:p>
          <a:p>
            <a:r>
              <a:rPr lang="es-AR" dirty="0" smtClean="0"/>
              <a:t>Fue construida en el siglo XIX aunque se le han hecho modificaciones a lo largo del tiempo.</a:t>
            </a:r>
            <a:endParaRPr lang="es-AR" dirty="0"/>
          </a:p>
          <a:p>
            <a:endParaRPr lang="es-AR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78" y="2759252"/>
            <a:ext cx="1902261" cy="25363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38851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Ciudad</a:t>
            </a:r>
            <a:endParaRPr lang="es-ES" dirty="0"/>
          </a:p>
        </p:txBody>
      </p:sp>
      <p:graphicFrame>
        <p:nvGraphicFramePr>
          <p:cNvPr id="9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13719528"/>
              </p:ext>
            </p:extLst>
          </p:nvPr>
        </p:nvGraphicFramePr>
        <p:xfrm>
          <a:off x="5327094" y="1412240"/>
          <a:ext cx="59211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563">
                  <a:extLst>
                    <a:ext uri="{9D8B030D-6E8A-4147-A177-3AD203B41FA5}">
                      <a16:colId xmlns:a16="http://schemas.microsoft.com/office/drawing/2014/main" val="3730714283"/>
                    </a:ext>
                  </a:extLst>
                </a:gridCol>
                <a:gridCol w="2960563">
                  <a:extLst>
                    <a:ext uri="{9D8B030D-6E8A-4147-A177-3AD203B41FA5}">
                      <a16:colId xmlns:a16="http://schemas.microsoft.com/office/drawing/2014/main" val="1746712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5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Fundación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 de agosto, 1852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Superficie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178,69 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3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Población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948,312 hab.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Densidad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5726 </a:t>
                      </a:r>
                      <a:r>
                        <a:rPr lang="es-ES" dirty="0" err="1" smtClean="0"/>
                        <a:t>hab</a:t>
                      </a:r>
                      <a:r>
                        <a:rPr lang="es-ES" dirty="0" smtClean="0"/>
                        <a:t>/km²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1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Código</a:t>
                      </a:r>
                      <a:r>
                        <a:rPr lang="es-AR" baseline="0" dirty="0" smtClean="0"/>
                        <a:t> Postal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S2000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Prefijo Telefónico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23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Distancia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dirty="0" smtClean="0"/>
                        <a:t>a Buenos Aires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298 km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7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654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San Miguel de Tucumán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45" y="1832429"/>
            <a:ext cx="4789714" cy="31931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Mercedes Sosa - Zamba para olvid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Casa Histórica de la Independencia</a:t>
            </a:r>
            <a:endParaRPr lang="es-E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3"/>
          </p:nvPr>
        </p:nvSpPr>
        <p:spPr>
          <a:xfrm>
            <a:off x="856368" y="414432"/>
            <a:ext cx="4172832" cy="3545263"/>
          </a:xfrm>
        </p:spPr>
        <p:txBody>
          <a:bodyPr/>
          <a:lstStyle/>
          <a:p>
            <a:r>
              <a:rPr lang="es-AR" dirty="0" smtClean="0"/>
              <a:t>Ubicada en el centro de la ciudad.</a:t>
            </a:r>
          </a:p>
          <a:p>
            <a:r>
              <a:rPr lang="es-AR" dirty="0" smtClean="0"/>
              <a:t>Fue sede de la Declaración de Independencia Argentina el 9 de Julio de 1816.</a:t>
            </a:r>
          </a:p>
          <a:p>
            <a:r>
              <a:rPr lang="es-AR" dirty="0" smtClean="0"/>
              <a:t>La casa ha sufrido varas demoliciones y remodelaciones.</a:t>
            </a:r>
          </a:p>
          <a:p>
            <a:r>
              <a:rPr lang="es-AR" dirty="0" smtClean="0"/>
              <a:t>En 1943 fue reconstruida y funciona desde entonces como Museo.</a:t>
            </a:r>
            <a:endParaRPr lang="es-ES" dirty="0"/>
          </a:p>
        </p:txBody>
      </p:sp>
      <p:pic>
        <p:nvPicPr>
          <p:cNvPr id="13" name="Marcador de contenido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639564"/>
            <a:ext cx="4125913" cy="30944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2309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Iglesia y Convento de San Francisco</a:t>
            </a:r>
            <a:endParaRPr lang="es-E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3"/>
          </p:nvPr>
        </p:nvSpPr>
        <p:spPr>
          <a:xfrm>
            <a:off x="856368" y="414432"/>
            <a:ext cx="4172832" cy="3545263"/>
          </a:xfrm>
        </p:spPr>
        <p:txBody>
          <a:bodyPr/>
          <a:lstStyle/>
          <a:p>
            <a:r>
              <a:rPr lang="es-AR" smtClean="0"/>
              <a:t>Está situada en la esquina de 25 de Mayo y San Martín.</a:t>
            </a:r>
          </a:p>
          <a:p>
            <a:r>
              <a:rPr lang="es-AR" smtClean="0"/>
              <a:t>Sirvió de hospedaje para varios congresales en 1816.</a:t>
            </a:r>
          </a:p>
          <a:p>
            <a:r>
              <a:rPr lang="es-AR" smtClean="0"/>
              <a:t>Conserva reliquias importantes relacionadas a la Independencia.</a:t>
            </a:r>
            <a:endParaRPr lang="es-AR" dirty="0" smtClean="0"/>
          </a:p>
        </p:txBody>
      </p:sp>
      <p:pic>
        <p:nvPicPr>
          <p:cNvPr id="13" name="Marcador de contenido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94" y="639564"/>
            <a:ext cx="2320825" cy="30944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4207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Iglesia y Convento de San Francisco</a:t>
            </a:r>
            <a:endParaRPr lang="es-E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3"/>
          </p:nvPr>
        </p:nvSpPr>
        <p:spPr>
          <a:xfrm>
            <a:off x="856368" y="414432"/>
            <a:ext cx="4172832" cy="3545263"/>
          </a:xfrm>
        </p:spPr>
        <p:txBody>
          <a:bodyPr/>
          <a:lstStyle/>
          <a:p>
            <a:r>
              <a:rPr lang="es-AR" dirty="0" smtClean="0"/>
              <a:t>Yace en la intersección de las calles San Martín y 25 de Mayo.</a:t>
            </a:r>
          </a:p>
          <a:p>
            <a:r>
              <a:rPr lang="es-AR" dirty="0" smtClean="0"/>
              <a:t>Se inauguró en 1912 y fue declarada Monumento Histórico Nacional en el 2013.</a:t>
            </a:r>
            <a:endParaRPr lang="es-ES" dirty="0"/>
          </a:p>
          <a:p>
            <a:r>
              <a:rPr lang="es-ES" dirty="0"/>
              <a:t>Su estilo arquitectónico combina el barroco francés con el clasicismo </a:t>
            </a:r>
            <a:r>
              <a:rPr lang="es-ES" dirty="0" smtClean="0"/>
              <a:t>italiano.</a:t>
            </a:r>
          </a:p>
          <a:p>
            <a:r>
              <a:rPr lang="es-AR" dirty="0" smtClean="0"/>
              <a:t>En el Hall de Ingreso descansan los restos de Juan Bautista Alberdi.</a:t>
            </a:r>
            <a:endParaRPr lang="es-ES" dirty="0"/>
          </a:p>
          <a:p>
            <a:endParaRPr lang="es-AR" dirty="0" smtClean="0"/>
          </a:p>
        </p:txBody>
      </p:sp>
      <p:pic>
        <p:nvPicPr>
          <p:cNvPr id="13" name="Marcador de contenido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94" y="794085"/>
            <a:ext cx="3252727" cy="21650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86127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Ciudad</a:t>
            </a:r>
            <a:endParaRPr lang="es-ES" dirty="0"/>
          </a:p>
        </p:txBody>
      </p:sp>
      <p:graphicFrame>
        <p:nvGraphicFramePr>
          <p:cNvPr id="5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5573729"/>
              </p:ext>
            </p:extLst>
          </p:nvPr>
        </p:nvGraphicFramePr>
        <p:xfrm>
          <a:off x="3135437" y="774032"/>
          <a:ext cx="59211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563">
                  <a:extLst>
                    <a:ext uri="{9D8B030D-6E8A-4147-A177-3AD203B41FA5}">
                      <a16:colId xmlns:a16="http://schemas.microsoft.com/office/drawing/2014/main" val="3730714283"/>
                    </a:ext>
                  </a:extLst>
                </a:gridCol>
                <a:gridCol w="2960563">
                  <a:extLst>
                    <a:ext uri="{9D8B030D-6E8A-4147-A177-3AD203B41FA5}">
                      <a16:colId xmlns:a16="http://schemas.microsoft.com/office/drawing/2014/main" val="1746712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5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Fundación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31 de mayo, 1565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Superficie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91 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3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Población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527.607 hab.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Densidad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8799 </a:t>
                      </a:r>
                      <a:r>
                        <a:rPr lang="es-ES" dirty="0" err="1" smtClean="0"/>
                        <a:t>hab</a:t>
                      </a:r>
                      <a:r>
                        <a:rPr lang="es-ES" dirty="0" smtClean="0"/>
                        <a:t>/km²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1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Código</a:t>
                      </a:r>
                      <a:r>
                        <a:rPr lang="es-AR" baseline="0" dirty="0" smtClean="0"/>
                        <a:t> Postal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T4000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Prefijo Telefónico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23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Distancia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dirty="0" smtClean="0"/>
                        <a:t>a Buenos Aires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1311 km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7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791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Santiago </a:t>
            </a:r>
            <a:r>
              <a:rPr lang="es-AR" dirty="0" err="1" smtClean="0"/>
              <a:t>Tamashiro</a:t>
            </a:r>
            <a:endParaRPr lang="es-ES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70" y="1807968"/>
            <a:ext cx="3227193" cy="32420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Marcador de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 smtClean="0"/>
              <a:t>Ingeniería en Informática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2554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3242876" cy="1597152"/>
          </a:xfrm>
        </p:spPr>
        <p:txBody>
          <a:bodyPr/>
          <a:lstStyle/>
          <a:p>
            <a:r>
              <a:rPr lang="es-AR" dirty="0" smtClean="0"/>
              <a:t>Atractivos Turísticos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-5195997" y="1452879"/>
            <a:ext cx="5195997" cy="4572000"/>
          </a:xfrm>
        </p:spPr>
        <p:txBody>
          <a:bodyPr/>
          <a:lstStyle/>
          <a:p>
            <a:r>
              <a:rPr lang="es-AR" dirty="0" smtClean="0"/>
              <a:t>Córdoba (Capital)</a:t>
            </a:r>
          </a:p>
          <a:p>
            <a:r>
              <a:rPr lang="es-AR" dirty="0" smtClean="0"/>
              <a:t>Rosario</a:t>
            </a:r>
          </a:p>
          <a:p>
            <a:r>
              <a:rPr lang="es-AR" dirty="0" smtClean="0"/>
              <a:t>San Miguel de Tucumán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s-AR" smtClean="0"/>
              <a:t>A continuación, se expondrán algunas ciudades ofrecidas en viajes por nuestros servicios…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575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27278 0.04005 C 0.32929 0.04908 0.41445 0.05394 0.5039 0.05394 C 0.60559 0.05394 0.68711 0.04908 0.74375 0.04005 L 1.01653 -4.0740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20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28646 0.04005 C 0.34597 0.04907 0.43542 0.05393 0.5293 0.05393 C 0.63607 0.05393 0.72175 0.04907 0.78125 0.04005 L 1.06771 3.7037E-7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85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26562 0.04005 C 0.3207 0.04908 0.40325 0.05394 0.49088 0.05394 C 0.58997 0.05394 0.6694 0.04908 0.72461 0.04005 L 0.99023 -2.96296E-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05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Fuentes de Información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hlinkClick r:id="rId2"/>
              </a:rPr>
              <a:t>http://www.cordobaturismo.gov.ar/</a:t>
            </a:r>
            <a:endParaRPr lang="es-ES" dirty="0"/>
          </a:p>
          <a:p>
            <a:r>
              <a:rPr lang="es-ES" dirty="0" smtClean="0">
                <a:hlinkClick r:id="rId3"/>
              </a:rPr>
              <a:t>https://www.rosario.gov.ar/</a:t>
            </a:r>
            <a:endParaRPr lang="es-ES" dirty="0" smtClean="0"/>
          </a:p>
          <a:p>
            <a:r>
              <a:rPr lang="es-ES" dirty="0" smtClean="0">
                <a:hlinkClick r:id="rId4"/>
              </a:rPr>
              <a:t>http://www.tucumanturismo.gob.ar/</a:t>
            </a:r>
            <a:endParaRPr lang="es-ES" dirty="0" smtClean="0"/>
          </a:p>
          <a:p>
            <a:r>
              <a:rPr lang="es-ES" dirty="0" smtClean="0">
                <a:hlinkClick r:id="rId5"/>
              </a:rPr>
              <a:t>https://es.wikipedia.org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24567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Ciudad de Córdoba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3" y="2013857"/>
            <a:ext cx="5039087" cy="28302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Rodrigo - Soy Cordob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4971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Plaza San Martín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3" y="2300828"/>
            <a:ext cx="4244362" cy="28450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 smtClean="0"/>
              <a:t>Ubicada en el epicentro del área histórica de la ciudad.</a:t>
            </a:r>
          </a:p>
          <a:p>
            <a:r>
              <a:rPr lang="es-AR" dirty="0" smtClean="0"/>
              <a:t>Fundada en 1577 como “Plaza Seca”.</a:t>
            </a:r>
          </a:p>
          <a:p>
            <a:r>
              <a:rPr lang="es-AR" dirty="0" smtClean="0"/>
              <a:t>En 1916 se instaló el monumento al Gral. José de San Martín.</a:t>
            </a:r>
          </a:p>
          <a:p>
            <a:r>
              <a:rPr lang="es-AR" dirty="0" smtClean="0"/>
              <a:t>Desde la plaza pueden verse el Cabildo y la Catedral de Córdoba.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125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Arco de Córdoba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81" y="2603500"/>
            <a:ext cx="2562225" cy="34163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 smtClean="0"/>
              <a:t>Se encuentra en el sector sur de la ciudad.</a:t>
            </a:r>
          </a:p>
          <a:p>
            <a:r>
              <a:rPr lang="es-AR" dirty="0" smtClean="0"/>
              <a:t>Cubre el acceso sur sobre la Ruta Nacional 9.</a:t>
            </a:r>
          </a:p>
          <a:p>
            <a:r>
              <a:rPr lang="es-AR" dirty="0" smtClean="0"/>
              <a:t>Inspirado por los arcos de triunfo medievales.</a:t>
            </a:r>
          </a:p>
          <a:p>
            <a:r>
              <a:rPr lang="es-AR" dirty="0" smtClean="0"/>
              <a:t>Los torreones tienen 6 metros de diámetro y 18,6 metros de altura.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116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Palacio </a:t>
            </a:r>
            <a:r>
              <a:rPr lang="es-ES" dirty="0" err="1" smtClean="0"/>
              <a:t>Ferreyra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603500"/>
            <a:ext cx="4185557" cy="26201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 smtClean="0"/>
              <a:t>Está localizada el barrio de Nueva Córdoba.</a:t>
            </a:r>
          </a:p>
          <a:p>
            <a:r>
              <a:rPr lang="es-AR" dirty="0" smtClean="0"/>
              <a:t>Su construcción </a:t>
            </a:r>
            <a:r>
              <a:rPr lang="es-AR" dirty="0" err="1" smtClean="0"/>
              <a:t>fuefinalizada</a:t>
            </a:r>
            <a:r>
              <a:rPr lang="es-AR" dirty="0" smtClean="0"/>
              <a:t> en 1916.</a:t>
            </a:r>
          </a:p>
          <a:p>
            <a:r>
              <a:rPr lang="es-AR" dirty="0" smtClean="0"/>
              <a:t>Los planos fueron diseñados por el arquitecto francés </a:t>
            </a:r>
            <a:r>
              <a:rPr lang="es-ES" dirty="0"/>
              <a:t>Ernst-Paul </a:t>
            </a:r>
            <a:r>
              <a:rPr lang="es-ES" dirty="0" err="1" smtClean="0"/>
              <a:t>Sanson</a:t>
            </a:r>
            <a:r>
              <a:rPr lang="es-ES" dirty="0" smtClean="0"/>
              <a:t>.</a:t>
            </a:r>
          </a:p>
          <a:p>
            <a:r>
              <a:rPr lang="es-AR" dirty="0" smtClean="0"/>
              <a:t>En 2007 fue restaurado y convertido en el Museo Superior de Bellas Artes Evita.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783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Ciudad</a:t>
            </a:r>
            <a:endParaRPr lang="es-ES" dirty="0"/>
          </a:p>
        </p:txBody>
      </p:sp>
      <p:graphicFrame>
        <p:nvGraphicFramePr>
          <p:cNvPr id="5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265227"/>
              </p:ext>
            </p:extLst>
          </p:nvPr>
        </p:nvGraphicFramePr>
        <p:xfrm>
          <a:off x="3135437" y="2747211"/>
          <a:ext cx="59211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563">
                  <a:extLst>
                    <a:ext uri="{9D8B030D-6E8A-4147-A177-3AD203B41FA5}">
                      <a16:colId xmlns:a16="http://schemas.microsoft.com/office/drawing/2014/main" val="3730714283"/>
                    </a:ext>
                  </a:extLst>
                </a:gridCol>
                <a:gridCol w="2960563">
                  <a:extLst>
                    <a:ext uri="{9D8B030D-6E8A-4147-A177-3AD203B41FA5}">
                      <a16:colId xmlns:a16="http://schemas.microsoft.com/office/drawing/2014/main" val="1746712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5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Fundación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6 de Julio, 1573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Superficie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576 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3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Población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1.329.604 hab.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Densidad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2308,3 </a:t>
                      </a:r>
                      <a:r>
                        <a:rPr lang="es-ES" dirty="0" err="1" smtClean="0"/>
                        <a:t>hab</a:t>
                      </a:r>
                      <a:r>
                        <a:rPr lang="es-ES" dirty="0" smtClean="0"/>
                        <a:t>/km²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1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Código Postal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X5000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5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Prefijo Telefónico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351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23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Distancia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dirty="0" smtClean="0"/>
                        <a:t>a Buenos Aires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710 km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7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2074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rdoba Capital desde Arriba en 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238397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Rosario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961447"/>
            <a:ext cx="4455886" cy="29351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El Témpano (Abonizio) - Baglietto En el Est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468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448</TotalTime>
  <Words>630</Words>
  <Application>Microsoft Office PowerPoint</Application>
  <PresentationFormat>Panorámica</PresentationFormat>
  <Paragraphs>109</Paragraphs>
  <Slides>20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Sala de reuniones Ion</vt:lpstr>
      <vt:lpstr>TURISMO AVENTURA</vt:lpstr>
      <vt:lpstr>Atractivos Turísticos</vt:lpstr>
      <vt:lpstr>Ciudad de Córdoba</vt:lpstr>
      <vt:lpstr>Plaza San Martín</vt:lpstr>
      <vt:lpstr>Arco de Córdoba</vt:lpstr>
      <vt:lpstr>Palacio Ferreyra</vt:lpstr>
      <vt:lpstr>Datos de la Ciudad</vt:lpstr>
      <vt:lpstr>Presentación de PowerPoint</vt:lpstr>
      <vt:lpstr>Rosario</vt:lpstr>
      <vt:lpstr>Monumento a la Bandera</vt:lpstr>
      <vt:lpstr>Parque de la Independencia</vt:lpstr>
      <vt:lpstr>Basílica catedral de Nuestra Señora del Rosario</vt:lpstr>
      <vt:lpstr>Datos de la Ciudad</vt:lpstr>
      <vt:lpstr>San Miguel de Tucumán</vt:lpstr>
      <vt:lpstr>Casa Histórica de la Independencia</vt:lpstr>
      <vt:lpstr>Iglesia y Convento de San Francisco</vt:lpstr>
      <vt:lpstr>Iglesia y Convento de San Francisco</vt:lpstr>
      <vt:lpstr>Datos de la Ciudad</vt:lpstr>
      <vt:lpstr>Santiago Tamashiro</vt:lpstr>
      <vt:lpstr>Fuentes de Información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</dc:creator>
  <cp:lastModifiedBy>Santi</cp:lastModifiedBy>
  <cp:revision>63</cp:revision>
  <dcterms:created xsi:type="dcterms:W3CDTF">2017-11-07T19:37:34Z</dcterms:created>
  <dcterms:modified xsi:type="dcterms:W3CDTF">2017-11-08T03:06:03Z</dcterms:modified>
</cp:coreProperties>
</file>